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e46e6009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e46e6009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e46e6009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e46e6009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e46e6009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e46e6009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e46e6009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e46e6009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e46e600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e46e600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5b1382f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5b1382f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e46e6009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e46e6009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e46502a6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e46502a6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e46502a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e46502a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e46502a6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e46502a6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e46502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e46502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e46502a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e46502a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e46502a6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e46502a6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e46502a6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e46502a6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e46502a6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e46502a6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e46502a6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e46502a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e46e6009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e46e6009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e46e6009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e46e6009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e647e40b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e647e40b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e647e40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e647e40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e46502a6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e46502a6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5b1382f1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5b1382f1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e647e40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e647e40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e46502a6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e46502a6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e46502a6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e46502a6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e46502a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e46502a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e46502a6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e46502a6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e46502a6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e46502a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e647e40b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e647e40b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e46e600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e46e600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46e600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e46e600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e46e6009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e46e600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e46e6009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e46e600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ytorch.org/vision/0.9/transforms.html" TargetMode="External"/><Relationship Id="rId4" Type="http://schemas.openxmlformats.org/officeDocument/2006/relationships/hyperlink" Target="https://pytorch.org/vision/stable/transforms.html" TargetMode="External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ytorch.org/vision/0.9/transforms.html" TargetMode="External"/><Relationship Id="rId4" Type="http://schemas.openxmlformats.org/officeDocument/2006/relationships/hyperlink" Target="https://pytorch.org/vision/stable/transforms.html" TargetMode="External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codataset.org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ytorch.org/docs/stable/optim.html" TargetMode="External"/><Relationship Id="rId4" Type="http://schemas.openxmlformats.org/officeDocument/2006/relationships/hyperlink" Target="https://towardsdatascience.com/deep-learning-optimizers-436171c9e23f" TargetMode="External"/><Relationship Id="rId5" Type="http://schemas.openxmlformats.org/officeDocument/2006/relationships/hyperlink" Target="https://www.ruder.io/optimizing-gradient-descent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hyperlink" Target="https://medium.com/udacity-pytorch-challengers/trials-errors-and-trade-offs-in-my-deep-learning-model-d2e0c3d51794" TargetMode="External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ytorch.org/docs/stable/generated/torch.nn.Dropout.html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ytorch.org/docs/stable/generated/torch.nn.BatchNorm2d.html" TargetMode="External"/><Relationship Id="rId4" Type="http://schemas.openxmlformats.org/officeDocument/2006/relationships/hyperlink" Target="https://towardsdatascience.com/batch-norm-explained-visually-how-it-works-and-why-neural-networks-need-it-b18919692739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ytorch.org/docs/stable/optim.html" TargetMode="External"/><Relationship Id="rId4" Type="http://schemas.openxmlformats.org/officeDocument/2006/relationships/hyperlink" Target="https://stackoverflow.com/questions/42704283/l1-l2-regularization-in-pytorch" TargetMode="External"/><Relationship Id="rId5" Type="http://schemas.openxmlformats.org/officeDocument/2006/relationships/hyperlink" Target="https://towardsdatascience.com/intuitions-on-l1-and-l2-regularisation-235f2db4c261" TargetMode="External"/><Relationship Id="rId6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etosa.io/ev/image-kernels/" TargetMode="External"/><Relationship Id="rId4" Type="http://schemas.openxmlformats.org/officeDocument/2006/relationships/hyperlink" Target="https://poloclub.github.io/cnn-explainer/" TargetMode="External"/><Relationship Id="rId5" Type="http://schemas.openxmlformats.org/officeDocument/2006/relationships/hyperlink" Target="https://cs231n.github.io/convolutional-network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Pwgpl9mKars" TargetMode="External"/><Relationship Id="rId4" Type="http://schemas.openxmlformats.org/officeDocument/2006/relationships/hyperlink" Target="https://www.youtube.com/watch?v=SxGYPqCgJWM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2/3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considerations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Common Augmentation Techniques</a:t>
            </a:r>
            <a:endParaRPr sz="3700"/>
          </a:p>
        </p:txBody>
      </p:sp>
      <p:sp>
        <p:nvSpPr>
          <p:cNvPr id="147" name="Google Shape;147;p22"/>
          <p:cNvSpPr txBox="1"/>
          <p:nvPr/>
        </p:nvSpPr>
        <p:spPr>
          <a:xfrm>
            <a:off x="0" y="4854000"/>
            <a:ext cx="91440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https://pytorch.org/vision/0.9/transforms.html</a:t>
            </a:r>
            <a:r>
              <a:rPr lang="en" sz="1000">
                <a:solidFill>
                  <a:schemeClr val="dk2"/>
                </a:solidFill>
              </a:rPr>
              <a:t> ;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https://pytorch.org/vision/stable/transforms.html</a:t>
            </a:r>
            <a:r>
              <a:rPr lang="en" sz="1000">
                <a:solidFill>
                  <a:schemeClr val="dk2"/>
                </a:solidFill>
              </a:rPr>
              <a:t>  </a:t>
            </a:r>
            <a:endParaRPr sz="1000"/>
          </a:p>
        </p:txBody>
      </p:sp>
      <p:sp>
        <p:nvSpPr>
          <p:cNvPr id="148" name="Google Shape;148;p22"/>
          <p:cNvSpPr txBox="1"/>
          <p:nvPr/>
        </p:nvSpPr>
        <p:spPr>
          <a:xfrm>
            <a:off x="0" y="956125"/>
            <a:ext cx="425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Image: Rotation, Flipping, cropping, adding noise, etc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Audio: Noise addition.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Text: Synonym replacement.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325" y="1902625"/>
            <a:ext cx="7134526" cy="27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5833525" y="956125"/>
            <a:ext cx="236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Augmentor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Imgaug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torchvision.transforms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Need for Normalization</a:t>
            </a:r>
            <a:endParaRPr sz="3700"/>
          </a:p>
        </p:txBody>
      </p:sp>
      <p:sp>
        <p:nvSpPr>
          <p:cNvPr id="156" name="Google Shape;156;p23"/>
          <p:cNvSpPr txBox="1"/>
          <p:nvPr/>
        </p:nvSpPr>
        <p:spPr>
          <a:xfrm>
            <a:off x="0" y="4854000"/>
            <a:ext cx="91440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https://pytorch.org/vision/0.9/transforms.html</a:t>
            </a:r>
            <a:r>
              <a:rPr lang="en" sz="1000">
                <a:solidFill>
                  <a:schemeClr val="dk2"/>
                </a:solidFill>
              </a:rPr>
              <a:t> ;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https://pytorch.org/vision/stable/transforms.html</a:t>
            </a:r>
            <a:r>
              <a:rPr lang="en" sz="1000">
                <a:solidFill>
                  <a:schemeClr val="dk2"/>
                </a:solidFill>
              </a:rPr>
              <a:t>  </a:t>
            </a:r>
            <a:endParaRPr sz="1000"/>
          </a:p>
        </p:txBody>
      </p:sp>
      <p:sp>
        <p:nvSpPr>
          <p:cNvPr id="157" name="Google Shape;157;p23"/>
          <p:cNvSpPr txBox="1"/>
          <p:nvPr/>
        </p:nvSpPr>
        <p:spPr>
          <a:xfrm>
            <a:off x="175925" y="1235550"/>
            <a:ext cx="5961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Achieving faster convergence.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Equal importance to all features.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Especially useful when scales of features differ by large values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1400" y="2476725"/>
            <a:ext cx="5848147" cy="2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Normalization Techniques</a:t>
            </a:r>
            <a:endParaRPr sz="3700"/>
          </a:p>
        </p:txBody>
      </p:sp>
      <p:sp>
        <p:nvSpPr>
          <p:cNvPr id="164" name="Google Shape;164;p24"/>
          <p:cNvSpPr txBox="1"/>
          <p:nvPr/>
        </p:nvSpPr>
        <p:spPr>
          <a:xfrm>
            <a:off x="175925" y="1060725"/>
            <a:ext cx="5961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Min-Max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Z-score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Batch normalization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50" y="2119863"/>
            <a:ext cx="30569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575" y="2269200"/>
            <a:ext cx="4539725" cy="25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25" y="3565450"/>
            <a:ext cx="2651500" cy="13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Three Pillars of Data</a:t>
            </a:r>
            <a:endParaRPr sz="3700">
              <a:highlight>
                <a:schemeClr val="lt1"/>
              </a:highlight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0" y="1574450"/>
            <a:ext cx="5961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Training Set: The data on which the model learns.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Validation Set: Used to fine-tune models, select hyperparameters.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Set: The final frontier; evaluating model performance.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75" y="2571750"/>
            <a:ext cx="6627400" cy="24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Rationale Behind Three Splits</a:t>
            </a:r>
            <a:endParaRPr sz="3700">
              <a:highlight>
                <a:schemeClr val="lt1"/>
              </a:highlight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0" y="1101950"/>
            <a:ext cx="5961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Preventing overfitting: Understanding its implications.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need for a separate validation set: hyperparameter tuning without bias.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set: An unbiased performance metric.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00" y="2468450"/>
            <a:ext cx="354330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6702300" y="123925"/>
            <a:ext cx="2130000" cy="407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6777300" y="241850"/>
            <a:ext cx="1980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over the dataset</a:t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7152300" y="767300"/>
            <a:ext cx="1230000" cy="27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Batch data</a:t>
            </a:r>
            <a:endParaRPr sz="1100"/>
          </a:p>
        </p:txBody>
      </p:sp>
      <p:sp>
        <p:nvSpPr>
          <p:cNvPr id="185" name="Google Shape;185;p26"/>
          <p:cNvSpPr/>
          <p:nvPr/>
        </p:nvSpPr>
        <p:spPr>
          <a:xfrm>
            <a:off x="7152300" y="1175000"/>
            <a:ext cx="12300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Forward pass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get prediction</a:t>
            </a:r>
            <a:endParaRPr sz="1000"/>
          </a:p>
        </p:txBody>
      </p:sp>
      <p:cxnSp>
        <p:nvCxnSpPr>
          <p:cNvPr id="186" name="Google Shape;186;p26"/>
          <p:cNvCxnSpPr>
            <a:stCxn id="184" idx="2"/>
            <a:endCxn id="185" idx="0"/>
          </p:cNvCxnSpPr>
          <p:nvPr/>
        </p:nvCxnSpPr>
        <p:spPr>
          <a:xfrm>
            <a:off x="7767300" y="1037600"/>
            <a:ext cx="0" cy="1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6"/>
          <p:cNvSpPr/>
          <p:nvPr/>
        </p:nvSpPr>
        <p:spPr>
          <a:xfrm>
            <a:off x="7152300" y="1728950"/>
            <a:ext cx="1230000" cy="27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Calculate loss</a:t>
            </a:r>
            <a:endParaRPr sz="1000"/>
          </a:p>
        </p:txBody>
      </p:sp>
      <p:cxnSp>
        <p:nvCxnSpPr>
          <p:cNvPr id="188" name="Google Shape;188;p26"/>
          <p:cNvCxnSpPr>
            <a:stCxn id="185" idx="2"/>
            <a:endCxn id="187" idx="0"/>
          </p:cNvCxnSpPr>
          <p:nvPr/>
        </p:nvCxnSpPr>
        <p:spPr>
          <a:xfrm>
            <a:off x="7767300" y="1557500"/>
            <a:ext cx="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6"/>
          <p:cNvSpPr/>
          <p:nvPr/>
        </p:nvSpPr>
        <p:spPr>
          <a:xfrm>
            <a:off x="7152300" y="2174150"/>
            <a:ext cx="1230000" cy="27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Calculate gradient</a:t>
            </a:r>
            <a:endParaRPr sz="1000"/>
          </a:p>
        </p:txBody>
      </p:sp>
      <p:cxnSp>
        <p:nvCxnSpPr>
          <p:cNvPr id="190" name="Google Shape;190;p26"/>
          <p:cNvCxnSpPr>
            <a:stCxn id="187" idx="2"/>
            <a:endCxn id="189" idx="0"/>
          </p:cNvCxnSpPr>
          <p:nvPr/>
        </p:nvCxnSpPr>
        <p:spPr>
          <a:xfrm>
            <a:off x="7767300" y="1999250"/>
            <a:ext cx="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6"/>
          <p:cNvSpPr/>
          <p:nvPr/>
        </p:nvSpPr>
        <p:spPr>
          <a:xfrm>
            <a:off x="7152300" y="2619350"/>
            <a:ext cx="1230000" cy="27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Update weights</a:t>
            </a:r>
            <a:endParaRPr sz="1000"/>
          </a:p>
        </p:txBody>
      </p:sp>
      <p:cxnSp>
        <p:nvCxnSpPr>
          <p:cNvPr id="192" name="Google Shape;192;p26"/>
          <p:cNvCxnSpPr>
            <a:stCxn id="189" idx="2"/>
            <a:endCxn id="191" idx="0"/>
          </p:cNvCxnSpPr>
          <p:nvPr/>
        </p:nvCxnSpPr>
        <p:spPr>
          <a:xfrm>
            <a:off x="7767300" y="2444450"/>
            <a:ext cx="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6"/>
          <p:cNvSpPr/>
          <p:nvPr/>
        </p:nvSpPr>
        <p:spPr>
          <a:xfrm>
            <a:off x="6840300" y="3581000"/>
            <a:ext cx="1863000" cy="4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Logging: loss value, epochs, time taken, etc</a:t>
            </a:r>
            <a:endParaRPr sz="1000"/>
          </a:p>
        </p:txBody>
      </p:sp>
      <p:sp>
        <p:nvSpPr>
          <p:cNvPr id="194" name="Google Shape;194;p26"/>
          <p:cNvSpPr/>
          <p:nvPr/>
        </p:nvSpPr>
        <p:spPr>
          <a:xfrm>
            <a:off x="6840300" y="4537400"/>
            <a:ext cx="1863000" cy="4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test data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Get metrics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Compare models</a:t>
            </a:r>
            <a:endParaRPr sz="1000"/>
          </a:p>
        </p:txBody>
      </p:sp>
      <p:cxnSp>
        <p:nvCxnSpPr>
          <p:cNvPr id="195" name="Google Shape;195;p26"/>
          <p:cNvCxnSpPr>
            <a:stCxn id="182" idx="2"/>
            <a:endCxn id="194" idx="0"/>
          </p:cNvCxnSpPr>
          <p:nvPr/>
        </p:nvCxnSpPr>
        <p:spPr>
          <a:xfrm>
            <a:off x="7767300" y="4200025"/>
            <a:ext cx="4500" cy="3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6"/>
          <p:cNvSpPr/>
          <p:nvPr/>
        </p:nvSpPr>
        <p:spPr>
          <a:xfrm>
            <a:off x="7156800" y="2987975"/>
            <a:ext cx="1230000" cy="5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the current state of the model on validation</a:t>
            </a:r>
            <a:endParaRPr sz="1000"/>
          </a:p>
        </p:txBody>
      </p:sp>
      <p:cxnSp>
        <p:nvCxnSpPr>
          <p:cNvPr id="197" name="Google Shape;197;p26"/>
          <p:cNvCxnSpPr>
            <a:stCxn id="191" idx="2"/>
            <a:endCxn id="196" idx="0"/>
          </p:cNvCxnSpPr>
          <p:nvPr/>
        </p:nvCxnSpPr>
        <p:spPr>
          <a:xfrm>
            <a:off x="7767300" y="2889650"/>
            <a:ext cx="4500" cy="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6"/>
          <p:cNvCxnSpPr>
            <a:stCxn id="196" idx="2"/>
            <a:endCxn id="193" idx="0"/>
          </p:cNvCxnSpPr>
          <p:nvPr/>
        </p:nvCxnSpPr>
        <p:spPr>
          <a:xfrm>
            <a:off x="7771800" y="3488975"/>
            <a:ext cx="0" cy="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6"/>
          <p:cNvCxnSpPr>
            <a:stCxn id="196" idx="1"/>
          </p:cNvCxnSpPr>
          <p:nvPr/>
        </p:nvCxnSpPr>
        <p:spPr>
          <a:xfrm flipH="1">
            <a:off x="3600000" y="3238475"/>
            <a:ext cx="35568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6"/>
          <p:cNvCxnSpPr>
            <a:stCxn id="187" idx="1"/>
          </p:cNvCxnSpPr>
          <p:nvPr/>
        </p:nvCxnSpPr>
        <p:spPr>
          <a:xfrm flipH="1">
            <a:off x="3667500" y="1864100"/>
            <a:ext cx="3484800" cy="24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Rationale Behind Three Splits</a:t>
            </a:r>
            <a:endParaRPr sz="3700">
              <a:highlight>
                <a:schemeClr val="lt1"/>
              </a:highlight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0" y="1574450"/>
            <a:ext cx="5961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Preventing overfitting: Understanding its implications.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need for a separate validation set: hyperparameter tuning without bias.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Test set: An unbiased performance metric.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Techniques of Data Splitting</a:t>
            </a:r>
            <a:endParaRPr sz="3700">
              <a:highlight>
                <a:schemeClr val="lt1"/>
              </a:highlight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0" y="1253650"/>
            <a:ext cx="5961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Random Split: Randomly dividing data.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Stratified Split: Maintaining class distribution across splits.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Time-based Split: Especially for time-series data.</a:t>
            </a:r>
            <a:endParaRPr sz="12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075" y="3065625"/>
            <a:ext cx="2307850" cy="17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000" y="2653300"/>
            <a:ext cx="3901600" cy="22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522" y="3357100"/>
            <a:ext cx="25653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COCO (Common Object in Context)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1143000"/>
            <a:ext cx="44823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 in .jpg with annotation in .json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https://cocodataset.org/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81125"/>
            <a:ext cx="4482300" cy="115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000" y="1143000"/>
            <a:ext cx="4168450" cy="301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 Batch, Epochs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Epoch: number of times you have loop through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Batch: number of data used in a </a:t>
            </a:r>
            <a:r>
              <a:rPr lang="en"/>
              <a:t>weight</a:t>
            </a:r>
            <a:r>
              <a:rPr lang="en"/>
              <a:t> 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Iteration per epochs = all data / batch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</a:t>
            </a:r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241150" y="1152475"/>
            <a:ext cx="554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Update</a:t>
            </a:r>
            <a:r>
              <a:rPr lang="en"/>
              <a:t> weights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Stochastic Gradient Descent (Batch, </a:t>
            </a:r>
            <a:r>
              <a:rPr b="1" lang="en"/>
              <a:t>Minibatch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Update using a batch instead of individual data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 denotes the number of data points in a mini-batch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Adaptive Moment Estimate (Adam)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momentum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Converge faster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Learning Rate Scheduler</a:t>
            </a:r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0" y="4524550"/>
            <a:ext cx="91440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https://pytorch.org/docs/stable/optim.html</a:t>
            </a:r>
            <a:r>
              <a:rPr lang="en" sz="1000"/>
              <a:t>;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https://towardsdatascience.com/deep-learning-optimizers-436171c9e23f</a:t>
            </a:r>
            <a:r>
              <a:rPr lang="en" sz="1000"/>
              <a:t> ;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https://www.ruder.io/optimizing-gradient-descent/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6">
            <a:alphaModFix/>
          </a:blip>
          <a:srcRect b="0" l="32591" r="0" t="0"/>
          <a:stretch/>
        </p:blipFill>
        <p:spPr>
          <a:xfrm>
            <a:off x="6474721" y="445025"/>
            <a:ext cx="20481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7875" y="2941550"/>
            <a:ext cx="4594926" cy="12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2925" y="1354363"/>
            <a:ext cx="261937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Recap Deep Learning, Neural Network workflow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Cleaning, Augmentation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Normalization, Splitting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Hyper-parameters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Batch, Epoch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Optimizer, Scheduler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Bias, Variance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Drop out, Batch Normalization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Regularization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architectures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Convolutional Neural Network (on cifar)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and Variance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11700" y="1152475"/>
            <a:ext cx="85206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If the loss decreases over time, can’t we just let it run forever and get small loss?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Overfitting</a:t>
            </a:r>
            <a:r>
              <a:rPr lang="en"/>
              <a:t>:</a:t>
            </a:r>
            <a:r>
              <a:rPr lang="en"/>
              <a:t> High Bias, Low Training Loss, High Validation Loss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/>
              <a:t>Underfitting</a:t>
            </a:r>
            <a:r>
              <a:rPr lang="en"/>
              <a:t>: High Variance</a:t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 b="5186" l="0" r="0" t="0"/>
          <a:stretch/>
        </p:blipFill>
        <p:spPr>
          <a:xfrm>
            <a:off x="311700" y="2258462"/>
            <a:ext cx="4392351" cy="23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0" y="4739100"/>
            <a:ext cx="8415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https://medium.com/udacity-pytorch-challengers/trials-errors-and-trade-offs-in-my-deep-learning-model-d2e0c3d51794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275" y="2275375"/>
            <a:ext cx="3541837" cy="2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254" name="Google Shape;254;p33"/>
          <p:cNvSpPr txBox="1"/>
          <p:nvPr/>
        </p:nvSpPr>
        <p:spPr>
          <a:xfrm>
            <a:off x="0" y="4854000"/>
            <a:ext cx="91440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https://pytorch.org/docs/stable/generated/torch.nn.Dropout.html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400" y="1273638"/>
            <a:ext cx="60198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Normalization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0" y="4674000"/>
            <a:ext cx="9144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https://pytorch.org/docs/stable/generated/torch.nn.BatchNorm2d.html</a:t>
            </a:r>
            <a:r>
              <a:rPr lang="en" sz="1000"/>
              <a:t>;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https://towardsdatascience.com/batch-norm-explained-visually-how-it-works-and-why-neural-networks-need-it-b18919692739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0" y="1278300"/>
            <a:ext cx="1499700" cy="14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500" y="2814900"/>
            <a:ext cx="2192500" cy="18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1650" y="1152200"/>
            <a:ext cx="5454743" cy="325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270" name="Google Shape;270;p35"/>
          <p:cNvSpPr txBox="1"/>
          <p:nvPr/>
        </p:nvSpPr>
        <p:spPr>
          <a:xfrm>
            <a:off x="34275" y="4703625"/>
            <a:ext cx="9144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https://pytorch.org/docs/stable/optim.html</a:t>
            </a:r>
            <a:r>
              <a:rPr lang="en" sz="1000"/>
              <a:t>;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https://stackoverflow.com/questions/42704283/l1-l2-regularization-in-pytorch</a:t>
            </a:r>
            <a:r>
              <a:rPr lang="en" sz="1000"/>
              <a:t>;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https://towardsdatascience.com/intuitions-on-l1-and-l2-regularisation-235f2db4c261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050" y="1198050"/>
            <a:ext cx="3134903" cy="3247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3677625" y="1556675"/>
            <a:ext cx="46053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Loss = CEloss + Regularization +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Neural Network Architectures</a:t>
            </a:r>
            <a:endParaRPr/>
          </a:p>
        </p:txBody>
      </p:sp>
      <p:sp>
        <p:nvSpPr>
          <p:cNvPr id="278" name="Google Shape;27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Understanding the evolution of architectures.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role of architectures in defining model capability.</a:t>
            </a:r>
            <a:endParaRPr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2279098"/>
            <a:ext cx="6877050" cy="27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Neural Networks</a:t>
            </a:r>
            <a:endParaRPr/>
          </a:p>
        </p:txBody>
      </p:sp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Basics of a linear layer: Weight, bias, and activation function.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Its simple and used in foundational models.</a:t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75" y="2080013"/>
            <a:ext cx="80962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Convolutional Neural Networks (CNNs)</a:t>
            </a:r>
            <a:endParaRPr/>
          </a:p>
        </p:txBody>
      </p:sp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Visualization of Convolution in Images: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https://setosa.io/ev/image-kernels/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X,Y Sobel kernels are “handcrafted” by engineers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detect horizontal, vertical edges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about detection of complex things?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CNN weights are the </a:t>
            </a:r>
            <a:r>
              <a:rPr lang="en">
                <a:solidFill>
                  <a:srgbClr val="FF0000"/>
                </a:solidFill>
              </a:rPr>
              <a:t>values of the kernel pixels 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Randomly initialized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Loss function calculated the difference between the prediction and the label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Weights (kernel pixels) are adjusted to make detection better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https://poloclub.github.io/cnn-explainer/</a:t>
            </a:r>
            <a:r>
              <a:rPr lang="en" sz="1800"/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34275" y="4703625"/>
            <a:ext cx="9144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https://cs231n.github.io/convolutional-networks/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2290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311700" y="445025"/>
            <a:ext cx="2505600" cy="18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Neural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</a:t>
            </a:r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050" y="223875"/>
            <a:ext cx="5356301" cy="46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250" y="3220550"/>
            <a:ext cx="3158850" cy="12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/>
        </p:nvSpPr>
        <p:spPr>
          <a:xfrm>
            <a:off x="5567100" y="4518200"/>
            <a:ext cx="3576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only 3 RGB channel but you can have so many filters?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 </a:t>
            </a:r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4175250" y="1277475"/>
            <a:ext cx="793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75" y="2405875"/>
            <a:ext cx="7883761" cy="23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130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2958300" cy="13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Forward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Backward Propagation</a:t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2490000" y="118675"/>
            <a:ext cx="1515000" cy="7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forward()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4499750" y="768925"/>
            <a:ext cx="2130000" cy="34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4574750" y="886850"/>
            <a:ext cx="1980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over the dataset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5134250" y="226225"/>
            <a:ext cx="870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7748700" y="256525"/>
            <a:ext cx="1107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949750" y="1412300"/>
            <a:ext cx="1230000" cy="27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Batch data</a:t>
            </a:r>
            <a:endParaRPr sz="1100"/>
          </a:p>
        </p:txBody>
      </p:sp>
      <p:sp>
        <p:nvSpPr>
          <p:cNvPr id="74" name="Google Shape;74;p15"/>
          <p:cNvSpPr/>
          <p:nvPr/>
        </p:nvSpPr>
        <p:spPr>
          <a:xfrm>
            <a:off x="4949750" y="1820000"/>
            <a:ext cx="12300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Forward pass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get prediction</a:t>
            </a:r>
            <a:endParaRPr sz="1000"/>
          </a:p>
        </p:txBody>
      </p:sp>
      <p:cxnSp>
        <p:nvCxnSpPr>
          <p:cNvPr id="75" name="Google Shape;75;p15"/>
          <p:cNvCxnSpPr>
            <a:stCxn id="73" idx="2"/>
            <a:endCxn id="74" idx="0"/>
          </p:cNvCxnSpPr>
          <p:nvPr/>
        </p:nvCxnSpPr>
        <p:spPr>
          <a:xfrm>
            <a:off x="5564750" y="1682600"/>
            <a:ext cx="0" cy="1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5"/>
          <p:cNvSpPr/>
          <p:nvPr/>
        </p:nvSpPr>
        <p:spPr>
          <a:xfrm>
            <a:off x="4949750" y="2373950"/>
            <a:ext cx="1230000" cy="27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Calculate loss</a:t>
            </a:r>
            <a:endParaRPr sz="1000"/>
          </a:p>
        </p:txBody>
      </p:sp>
      <p:cxnSp>
        <p:nvCxnSpPr>
          <p:cNvPr id="77" name="Google Shape;77;p15"/>
          <p:cNvCxnSpPr>
            <a:stCxn id="74" idx="2"/>
            <a:endCxn id="76" idx="0"/>
          </p:cNvCxnSpPr>
          <p:nvPr/>
        </p:nvCxnSpPr>
        <p:spPr>
          <a:xfrm>
            <a:off x="5564750" y="2202500"/>
            <a:ext cx="0" cy="1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5"/>
          <p:cNvSpPr/>
          <p:nvPr/>
        </p:nvSpPr>
        <p:spPr>
          <a:xfrm>
            <a:off x="4949750" y="2819150"/>
            <a:ext cx="1230000" cy="27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Calculate gradient</a:t>
            </a:r>
            <a:endParaRPr sz="1000"/>
          </a:p>
        </p:txBody>
      </p:sp>
      <p:cxnSp>
        <p:nvCxnSpPr>
          <p:cNvPr id="79" name="Google Shape;79;p15"/>
          <p:cNvCxnSpPr>
            <a:stCxn id="76" idx="2"/>
            <a:endCxn id="78" idx="0"/>
          </p:cNvCxnSpPr>
          <p:nvPr/>
        </p:nvCxnSpPr>
        <p:spPr>
          <a:xfrm>
            <a:off x="5564750" y="2644250"/>
            <a:ext cx="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5"/>
          <p:cNvSpPr/>
          <p:nvPr/>
        </p:nvSpPr>
        <p:spPr>
          <a:xfrm>
            <a:off x="4949750" y="3264350"/>
            <a:ext cx="1230000" cy="27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Update weights</a:t>
            </a:r>
            <a:endParaRPr sz="1000"/>
          </a:p>
        </p:txBody>
      </p:sp>
      <p:cxnSp>
        <p:nvCxnSpPr>
          <p:cNvPr id="81" name="Google Shape;81;p15"/>
          <p:cNvCxnSpPr>
            <a:stCxn id="78" idx="2"/>
            <a:endCxn id="80" idx="0"/>
          </p:cNvCxnSpPr>
          <p:nvPr/>
        </p:nvCxnSpPr>
        <p:spPr>
          <a:xfrm>
            <a:off x="5564750" y="3089450"/>
            <a:ext cx="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5"/>
          <p:cNvSpPr/>
          <p:nvPr/>
        </p:nvSpPr>
        <p:spPr>
          <a:xfrm>
            <a:off x="4633250" y="3643400"/>
            <a:ext cx="1863000" cy="4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Logging: loss value, epochs, time taken, etc</a:t>
            </a:r>
            <a:endParaRPr sz="1000"/>
          </a:p>
        </p:txBody>
      </p:sp>
      <p:cxnSp>
        <p:nvCxnSpPr>
          <p:cNvPr id="83" name="Google Shape;83;p15"/>
          <p:cNvCxnSpPr>
            <a:endCxn id="82" idx="0"/>
          </p:cNvCxnSpPr>
          <p:nvPr/>
        </p:nvCxnSpPr>
        <p:spPr>
          <a:xfrm flipH="1">
            <a:off x="5564750" y="3534500"/>
            <a:ext cx="90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>
            <a:stCxn id="82" idx="1"/>
            <a:endCxn id="73" idx="1"/>
          </p:cNvCxnSpPr>
          <p:nvPr/>
        </p:nvCxnSpPr>
        <p:spPr>
          <a:xfrm flipH="1" rot="10800000">
            <a:off x="4633250" y="1547600"/>
            <a:ext cx="316500" cy="2321700"/>
          </a:xfrm>
          <a:prstGeom prst="curvedConnector3">
            <a:avLst>
              <a:gd fmla="val -7523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5"/>
          <p:cNvSpPr/>
          <p:nvPr/>
        </p:nvSpPr>
        <p:spPr>
          <a:xfrm>
            <a:off x="7687500" y="1706125"/>
            <a:ext cx="12300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Forward pass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get prediction</a:t>
            </a:r>
            <a:endParaRPr sz="1000"/>
          </a:p>
        </p:txBody>
      </p:sp>
      <p:sp>
        <p:nvSpPr>
          <p:cNvPr id="86" name="Google Shape;86;p15"/>
          <p:cNvSpPr/>
          <p:nvPr/>
        </p:nvSpPr>
        <p:spPr>
          <a:xfrm>
            <a:off x="7687500" y="1263325"/>
            <a:ext cx="1230000" cy="27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Batch data</a:t>
            </a:r>
            <a:endParaRPr sz="1100"/>
          </a:p>
        </p:txBody>
      </p:sp>
      <p:cxnSp>
        <p:nvCxnSpPr>
          <p:cNvPr id="87" name="Google Shape;87;p15"/>
          <p:cNvCxnSpPr>
            <a:stCxn id="86" idx="2"/>
            <a:endCxn id="85" idx="0"/>
          </p:cNvCxnSpPr>
          <p:nvPr/>
        </p:nvCxnSpPr>
        <p:spPr>
          <a:xfrm>
            <a:off x="8302500" y="1533625"/>
            <a:ext cx="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5"/>
          <p:cNvSpPr/>
          <p:nvPr/>
        </p:nvSpPr>
        <p:spPr>
          <a:xfrm>
            <a:off x="7687500" y="2322775"/>
            <a:ext cx="12300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prediction</a:t>
            </a:r>
            <a:endParaRPr sz="1000"/>
          </a:p>
        </p:txBody>
      </p:sp>
      <p:cxnSp>
        <p:nvCxnSpPr>
          <p:cNvPr id="89" name="Google Shape;89;p15"/>
          <p:cNvCxnSpPr>
            <a:stCxn id="85" idx="2"/>
            <a:endCxn id="88" idx="0"/>
          </p:cNvCxnSpPr>
          <p:nvPr/>
        </p:nvCxnSpPr>
        <p:spPr>
          <a:xfrm>
            <a:off x="8302500" y="2088625"/>
            <a:ext cx="0" cy="2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5"/>
          <p:cNvSpPr/>
          <p:nvPr/>
        </p:nvSpPr>
        <p:spPr>
          <a:xfrm>
            <a:off x="4277750" y="4424900"/>
            <a:ext cx="1230000" cy="4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test data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Get metrics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Compare models</a:t>
            </a:r>
            <a:endParaRPr sz="1000"/>
          </a:p>
        </p:txBody>
      </p:sp>
      <p:cxnSp>
        <p:nvCxnSpPr>
          <p:cNvPr id="91" name="Google Shape;91;p15"/>
          <p:cNvCxnSpPr>
            <a:stCxn id="69" idx="2"/>
            <a:endCxn id="90" idx="0"/>
          </p:cNvCxnSpPr>
          <p:nvPr/>
        </p:nvCxnSpPr>
        <p:spPr>
          <a:xfrm flipH="1">
            <a:off x="4892750" y="4185325"/>
            <a:ext cx="6720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5"/>
          <p:cNvSpPr/>
          <p:nvPr/>
        </p:nvSpPr>
        <p:spPr>
          <a:xfrm>
            <a:off x="5756750" y="4424900"/>
            <a:ext cx="1107600" cy="4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Save the state of the model</a:t>
            </a:r>
            <a:endParaRPr sz="1000"/>
          </a:p>
        </p:txBody>
      </p:sp>
      <p:cxnSp>
        <p:nvCxnSpPr>
          <p:cNvPr id="93" name="Google Shape;93;p15"/>
          <p:cNvCxnSpPr>
            <a:stCxn id="90" idx="3"/>
            <a:endCxn id="92" idx="1"/>
          </p:cNvCxnSpPr>
          <p:nvPr/>
        </p:nvCxnSpPr>
        <p:spPr>
          <a:xfrm>
            <a:off x="5507750" y="4650800"/>
            <a:ext cx="24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What are the advantages of using Leaky Rectified Linear Units (Leaky ReLU)  over normal ReLU in deep learning? - Quora"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00" y="2966100"/>
            <a:ext cx="2319725" cy="18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/>
          </a:p>
        </p:txBody>
      </p:sp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architecture (for inspiration only, not today)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Autoencoder (VAE)</a:t>
            </a:r>
            <a:endParaRPr/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00" y="1140125"/>
            <a:ext cx="76496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 Term Memory</a:t>
            </a: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200" y="2825900"/>
            <a:ext cx="6185100" cy="19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00" y="1267625"/>
            <a:ext cx="2342400" cy="170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</a:t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400" y="1162625"/>
            <a:ext cx="57351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Loss Function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1152475"/>
            <a:ext cx="51813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Loss function: Binary Cross Entropy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525" y="2028250"/>
            <a:ext cx="6402957" cy="27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Softmax and Cross Entropy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0" y="4854000"/>
            <a:ext cx="91440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Cross Entropy Loss: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https://www.youtube.com/watch?v=Pwgpl9mKars</a:t>
            </a:r>
            <a:r>
              <a:rPr lang="en" sz="1000"/>
              <a:t> .KL Divergence: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https://www.youtube.com/watch?v=SxGYPqCgJWM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750" y="1017725"/>
            <a:ext cx="4504578" cy="18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1800" y="1729213"/>
            <a:ext cx="2019275" cy="8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8325" y="893224"/>
            <a:ext cx="774875" cy="20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5600700" y="1311100"/>
            <a:ext cx="1835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Softmax function</a:t>
            </a:r>
            <a:endParaRPr b="1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825" y="2982713"/>
            <a:ext cx="2880461" cy="18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3375" y="3182872"/>
            <a:ext cx="5400124" cy="152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Introduction to Data Cleaning</a:t>
            </a:r>
            <a:endParaRPr sz="3700"/>
          </a:p>
        </p:txBody>
      </p:sp>
      <p:sp>
        <p:nvSpPr>
          <p:cNvPr id="119" name="Google Shape;119;p18"/>
          <p:cNvSpPr txBox="1"/>
          <p:nvPr/>
        </p:nvSpPr>
        <p:spPr>
          <a:xfrm>
            <a:off x="0" y="1168525"/>
            <a:ext cx="5961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Importance in Deep Learning: "Garbage in, garbage out."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Common issues: Missing values, outliers, inconsistencies.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00" y="1901813"/>
            <a:ext cx="8034876" cy="280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Handling Missing Data</a:t>
            </a:r>
            <a:endParaRPr sz="3700"/>
          </a:p>
        </p:txBody>
      </p:sp>
      <p:sp>
        <p:nvSpPr>
          <p:cNvPr id="126" name="Google Shape;126;p19"/>
          <p:cNvSpPr txBox="1"/>
          <p:nvPr/>
        </p:nvSpPr>
        <p:spPr>
          <a:xfrm>
            <a:off x="0" y="1168525"/>
            <a:ext cx="5961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Detection: Tools to detect missing data.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Methods: Imputation (mean, median, mode) vs. Deletion.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50" y="1902625"/>
            <a:ext cx="6958575" cy="27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Removing Outliers</a:t>
            </a:r>
            <a:endParaRPr sz="3700"/>
          </a:p>
        </p:txBody>
      </p:sp>
      <p:sp>
        <p:nvSpPr>
          <p:cNvPr id="133" name="Google Shape;133;p20"/>
          <p:cNvSpPr txBox="1"/>
          <p:nvPr/>
        </p:nvSpPr>
        <p:spPr>
          <a:xfrm>
            <a:off x="0" y="1168525"/>
            <a:ext cx="5961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Problematic outliers: Skewing model predictions.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Z-score, IQR methods.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00" y="1902625"/>
            <a:ext cx="7062051" cy="27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Why Data Augmentation?</a:t>
            </a:r>
            <a:endParaRPr sz="3700"/>
          </a:p>
        </p:txBody>
      </p:sp>
      <p:sp>
        <p:nvSpPr>
          <p:cNvPr id="140" name="Google Shape;140;p21"/>
          <p:cNvSpPr txBox="1"/>
          <p:nvPr/>
        </p:nvSpPr>
        <p:spPr>
          <a:xfrm>
            <a:off x="0" y="956125"/>
            <a:ext cx="5961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Images of the same picture with different augmentations (rotation, size, etc).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Enhancing dataset size and diversity.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Prevents overfitting.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975" y="1808925"/>
            <a:ext cx="6747576" cy="29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